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9" r:id="rId4"/>
    <p:sldId id="271" r:id="rId5"/>
    <p:sldId id="257" r:id="rId6"/>
    <p:sldId id="270" r:id="rId7"/>
    <p:sldId id="272" r:id="rId8"/>
    <p:sldId id="274" r:id="rId9"/>
    <p:sldId id="273" r:id="rId10"/>
    <p:sldId id="275" r:id="rId11"/>
    <p:sldId id="278" r:id="rId12"/>
    <p:sldId id="277" r:id="rId13"/>
    <p:sldId id="279" r:id="rId14"/>
    <p:sldId id="281" r:id="rId15"/>
    <p:sldId id="282" r:id="rId16"/>
    <p:sldId id="280" r:id="rId17"/>
    <p:sldId id="266" r:id="rId18"/>
    <p:sldId id="283" r:id="rId19"/>
    <p:sldId id="262" r:id="rId20"/>
    <p:sldId id="284" r:id="rId21"/>
    <p:sldId id="285" r:id="rId22"/>
    <p:sldId id="286" r:id="rId23"/>
    <p:sldId id="287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7B79A3-3177-2C94-161E-FA3BC0445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777034E-6A06-2740-EFAD-8CEE50B2A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E91F08-BCD6-B7A3-6ACA-5BB7BA43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E0BB-BD96-400E-A5CF-649806D2C4F1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2B0838-0431-E941-B102-9327CC590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E1F76F-4588-50F3-3257-7E778747D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2717-1406-426A-A317-5BB5FFEE1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902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F2A334-78A9-38C4-32CF-42BE125D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4C32147-4A43-0ED4-AAFB-9ABFF0673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138FA0-A007-181F-A934-1B703DA3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E0BB-BD96-400E-A5CF-649806D2C4F1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A4BEFF-B408-3D8C-BE9A-121ADA0E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AA3204-ECDF-B3C6-5725-3B2134AB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2717-1406-426A-A317-5BB5FFEE1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4103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BFA11A8-CEAC-539A-C996-25D5F48B82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857DD88-DE20-F4BC-614F-780827BDA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C354CA-C0B3-9942-D21F-34F13108B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E0BB-BD96-400E-A5CF-649806D2C4F1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8D96BF-4D26-E8B9-6F83-64DFBFB35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FFB1DB-57CE-BFBC-24B2-18B966F3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2717-1406-426A-A317-5BB5FFEE1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138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77555D-54F7-51DD-0677-9E638C91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B3D5BD-D724-3D38-247E-6193DD28B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043605-9908-EC61-8102-98D136A3B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E0BB-BD96-400E-A5CF-649806D2C4F1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0FBC99-01E1-DB12-F1C8-275797706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4ADF30-3BC7-6D48-D540-3AA27C95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2717-1406-426A-A317-5BB5FFEE1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36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A07743-9D6E-6CA5-75AF-C9F7E3B69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74B24D-24B6-0FCE-4069-671C1C1FE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03576D-4096-5CF2-2E99-FBE7B3A99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E0BB-BD96-400E-A5CF-649806D2C4F1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B5E564-7D40-2BEC-C96E-11117246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D89667-8EA5-D2D7-2269-632FF98EB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2717-1406-426A-A317-5BB5FFEE1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10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1EF122-A172-2EEB-1E40-9FDB1185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3EF6E5-7922-832A-43A3-C9A769C58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A43963-EB59-5360-C548-341C1190E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7361E8-6099-B7EA-52B9-2D028DA2A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E0BB-BD96-400E-A5CF-649806D2C4F1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6A770A-13B8-9F73-4EF2-CD4B6A9AD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31BB30-69B6-DD66-CB5F-794912DA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2717-1406-426A-A317-5BB5FFEE1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48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CC9116-6E28-E023-A611-DBF3179D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FCE340-8804-E0CA-41ED-6E353F7E8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84A0F6-D113-A50E-9CE3-799B7357A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461A79C-D0C9-A73D-A573-810E876B7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140594F-546B-BD66-04CB-3D61F9BF1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F4A4DCC-9D80-A230-13BE-73594B288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E0BB-BD96-400E-A5CF-649806D2C4F1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4B97FE6-70DB-3D29-468C-997267322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1ADE517-827F-1C24-F541-EA255054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2717-1406-426A-A317-5BB5FFEE1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587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84F53-34C9-D144-9608-C7814D0BC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AD66762-9C13-EEE0-0260-A4AAECAEA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E0BB-BD96-400E-A5CF-649806D2C4F1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E61FE45-C0AC-E749-BB51-89A011AF9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B71A716-5417-009E-B2AE-DB7B59E2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2717-1406-426A-A317-5BB5FFEE1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10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11F37B-17CA-A955-EB4E-1E302A371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E0BB-BD96-400E-A5CF-649806D2C4F1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BEF940-ACE2-E025-C1A7-ACE9AFDA0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D36AF1-571A-E2A9-5A88-54BD7790E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2717-1406-426A-A317-5BB5FFEE1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45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8DD019-2420-50B1-11A2-598F08B3A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BB5BE4-F266-453E-4215-D693B3F58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5BAD69-2F8E-14DD-29CA-11E604475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89EF7A-F446-DA11-EA10-0215FF7D4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E0BB-BD96-400E-A5CF-649806D2C4F1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1379C4-0B19-9A9E-F0A8-F81D9B1D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51C2F0-FD89-6F29-940C-94C68A1B4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2717-1406-426A-A317-5BB5FFEE1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23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F0C6F3-B59D-054D-7C0C-DBC85B3D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F592C6D-EC45-AEF5-952F-97CCF94530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84379FB-0CDB-93CA-34B1-C72A5C543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F62B61-7C1F-EB09-B9E9-1811FAC24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E0BB-BD96-400E-A5CF-649806D2C4F1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972B6C-D7B5-D10E-3BB6-1D1C381D2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B9E35C-273C-65F6-13FA-04CCA7102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2717-1406-426A-A317-5BB5FFEE1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40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BF75EC-23E3-3B92-8B58-F7055BBE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2DA2DF-63E3-F5C4-C4BB-9AEEA08C9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91E1F2-FF70-3B6F-C297-78B27889B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8FE0BB-BD96-400E-A5CF-649806D2C4F1}" type="datetimeFigureOut">
              <a:rPr lang="ru-RU" smtClean="0"/>
              <a:t>18.03.2025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C5AE46-EF50-DF38-F7A2-9F93B9382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B3B56C-B997-510F-A680-A7A9B4687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422717-1406-426A-A317-5BB5FFEE1D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0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6" name="Rectangle 820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C61E73-5BE9-4E44-F5CB-36BD1EBA01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691" b="2205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181DE-2A23-B599-DE7B-93D8378EA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kk-KZ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ШИФРЛАУ АЛГОРИТМІ</a:t>
            </a:r>
            <a:endParaRPr lang="ru-RU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038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043B07B-8074-D469-D517-4A160310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566" y="117694"/>
            <a:ext cx="5377759" cy="6740305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k-K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МЫНА НӘТИЖЕНІ АЛАМЫЗ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C0 = 1111000011001100101010101111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D0 = 0101010101100110011110001111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C1 = 1110000110011001010101011111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D1 = 1010101011001100111100011110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C2 = 1100001100110010101010111111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D2 = 0101010110011001111000111101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C3 = 0000110011001010101011111111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D3 = 0101011001100111100011110101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C4 = 0011001100101010101111111100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D4 = 0101100110011110001111010101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C5 = 1100110010101010111111110000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D5 = 0110011001111000111101010101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C6 = 0011001010101011111111000011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D6 = 1001100111100011110101010101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C7 = 1100101010101111111100001100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D7 = 0110011110001111010101010110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C8 = 0010101010111111110000110011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D8 = 1001111000111101010101011001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266DE-F2D4-FE24-7BE9-56F0339B801F}"/>
              </a:ext>
            </a:extLst>
          </p:cNvPr>
          <p:cNvSpPr txBox="1"/>
          <p:nvPr/>
        </p:nvSpPr>
        <p:spPr>
          <a:xfrm>
            <a:off x="6096000" y="126746"/>
            <a:ext cx="5377758" cy="63709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ts val="1500"/>
              </a:spcBef>
            </a:pP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C9=0101010101111111100001100110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D9=0011110001111010101010110011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C10=0101010111111110000110011001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D10=1111000111101010101011001100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C11=0101011111111000011001100101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D11=1100011110101010101100110011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C12=0101111111100001100110010101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D12=0001111010101010110011001111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C13=0111111110000110011001010101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D13=0111101010101011001100111100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C14=1111111000011001100101010101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D14=1110101010101100110011110001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C15=1111100001100110010101010111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D15=1010101010110011001111000111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C16=1111000011001100101010101111</a:t>
            </a:r>
            <a:b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D16 = 0101010101100110011110001111</a:t>
            </a:r>
          </a:p>
        </p:txBody>
      </p:sp>
    </p:spTree>
    <p:extLst>
      <p:ext uri="{BB962C8B-B14F-4D97-AF65-F5344CB8AC3E}">
        <p14:creationId xmlns:p14="http://schemas.microsoft.com/office/powerpoint/2010/main" val="2287194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1498082-6E04-B77D-6A89-590D494F8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73" y="0"/>
            <a:ext cx="10901127" cy="6176963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Бит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санын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56 дан 48 битке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дейін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азайтамыз</a:t>
            </a:r>
            <a:r>
              <a:rPr lang="kk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CnDn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біріктіреміз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биттерді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56-дан 48-ге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дейін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азайту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PC-2</a:t>
            </a:r>
            <a:r>
              <a:rPr lang="kk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кестесін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қолданамыз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бірінші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бізде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C1D1 = 1110000 1100110 0101010 1011111 1010101 0110011 0011110 0011110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8FCC137-7A4E-D9F7-2060-69AEBBAD7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20588" y="2788920"/>
            <a:ext cx="4349549" cy="39694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895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33304-978C-C6A7-3008-0F49825FD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6BEBBA5-21AF-2BEB-9487-491DBBD4D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73" y="144855"/>
            <a:ext cx="11375680" cy="310533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Келесі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қадам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әрбір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64-биттік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блогын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кодтау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хабарлама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деректерінің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бастапқы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реттілігіне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деп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аталатын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бастапқы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ауыстыру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permutation)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биттерді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қайта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орналастырады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Төмендегі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кестеде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бастапқы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реттіліктен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кейінгі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орналасуы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көрсетілген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58-биті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1-битіне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айналады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50-биті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2-битіне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айналады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7-биті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соңғы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болады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E9534EA-AB7F-91CE-639B-A3C49ED5D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4852" y="3104566"/>
            <a:ext cx="6288697" cy="377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17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DE04AB7-622F-99DB-7247-FFD60D340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23" y="72428"/>
            <a:ext cx="11606542" cy="6473227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Алдыңғы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берілген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мәтін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блогына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бастапқы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ауыстыруды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IP)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қолданған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кезде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мынаны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аламыз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M=0000 0001 0010 0011 0100 0101 0110 0111 1000 1001 1010 1011 1100 1101 1110</a:t>
            </a:r>
            <a:r>
              <a:rPr lang="kk-K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1111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kk-KZ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IP=1100 1100 0000 0000 1100 1100 1111 1111 1111 0000 1010 1010 1111 0000 1010 </a:t>
            </a:r>
            <a:r>
              <a:rPr lang="kk-K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1010</a:t>
            </a:r>
          </a:p>
          <a:p>
            <a:pPr algn="just">
              <a:buNone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Мұнда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58-биті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"1"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1-битіне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айналады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50-биті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"1"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2-битіне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айналады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7-биті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"0"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соңғы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битіне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айналады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None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Келесі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қадамда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алынған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блогын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екіге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бөлеміз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Сол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жақ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жартысы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L0​ (32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бит)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Оң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жақ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жартысы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R0(32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бит)</a:t>
            </a:r>
          </a:p>
          <a:p>
            <a:pPr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L0</a:t>
            </a:r>
            <a:r>
              <a:rPr lang="kk-K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R0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аламыз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L0=1100 1100 0000 0000 1100 1100 1111 1111</a:t>
            </a:r>
            <a:r>
              <a:rPr lang="kk-K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R0=1111 0000 1010 1010 1111 0000 1010 1010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983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1BA1C-C9B2-E373-53A1-3ABE647FB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9AC4DD3-1AB7-6231-43CD-2B1BF339F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23" y="72429"/>
            <a:ext cx="11606542" cy="3114392"/>
          </a:xfrm>
        </p:spPr>
        <p:txBody>
          <a:bodyPr>
            <a:normAutofit lnSpcReduction="10000"/>
          </a:bodyPr>
          <a:lstStyle/>
          <a:p>
            <a:pPr algn="just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итерация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шифрлеу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процесі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алгоритмінде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раундтық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итерация (1≤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n≤16)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орындалады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итерацияда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арнайы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функциясы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негізгі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элементпен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жұмыс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істейді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блогы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ішкі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​)</a:t>
            </a:r>
            <a:endParaRPr lang="kk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Нәтижесінде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32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есептеледі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XOR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операциясы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деңгейде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модуль 2) "⊕"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белгіленеді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Әрбір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итерацияда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келесі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формулалар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sz="1600" dirty="0"/>
          </a:p>
          <a:p>
            <a:pPr marL="0" indent="0" algn="just">
              <a:buNone/>
            </a:pPr>
            <a:endParaRPr lang="ru-RU" sz="1600" dirty="0"/>
          </a:p>
          <a:p>
            <a:pPr algn="just">
              <a:buNone/>
            </a:pP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61DD7B5-FA1C-FC26-167A-E98A92C1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95" t="16934" r="10266"/>
          <a:stretch/>
        </p:blipFill>
        <p:spPr>
          <a:xfrm>
            <a:off x="3991769" y="3186821"/>
            <a:ext cx="4208461" cy="13670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6EC55C-A4A3-2CA6-4D6F-8BEFEEFE169D}"/>
              </a:ext>
            </a:extLst>
          </p:cNvPr>
          <p:cNvSpPr txBox="1"/>
          <p:nvPr/>
        </p:nvSpPr>
        <p:spPr>
          <a:xfrm>
            <a:off x="190123" y="4921582"/>
            <a:ext cx="116065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процесс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соңғы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16-шы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раундқа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дейін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жалғасады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нәтижесінде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соңғы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шифрланған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блок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L16R16​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алынады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Яғни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раундта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алдыңғы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кезеңнің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оң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жақ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32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келесі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қадамда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сол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жақ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32 битке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айналады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Ал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32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алдыңғы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сол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жақ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32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битімен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XOR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операциясы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жаңартылады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622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B928F-16EF-7966-AA42-3CF664596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D89C149-9099-DE50-484E-C7A29D2EE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23" y="72429"/>
            <a:ext cx="11606542" cy="2734145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Мысал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1 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үшін)</a:t>
            </a:r>
          </a:p>
          <a:p>
            <a:pPr algn="just">
              <a:buNone/>
            </a:pP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pt-BR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000110 110000 001011 101111 111111 000111 000001 110010</a:t>
            </a:r>
          </a:p>
          <a:p>
            <a:pPr algn="just">
              <a:buNone/>
            </a:pP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pt-BR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R</a:t>
            </a:r>
            <a:r>
              <a:rPr lang="pt-BR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1111 0000 1010 1010 1111 0000 1010 1010</a:t>
            </a:r>
          </a:p>
          <a:p>
            <a:pPr algn="just">
              <a:buNone/>
            </a:pP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L</a:t>
            </a:r>
            <a:r>
              <a:rPr lang="pt-BR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f(R0,K1)</a:t>
            </a:r>
            <a:endParaRPr lang="kk-KZ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функциясын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түсіндіру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есептелуі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𝑅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32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битке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дейін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кеңейтіледі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таңдау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кестесі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E)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орындалады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кейбір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қайталанады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sz="2000" dirty="0"/>
          </a:p>
          <a:p>
            <a:pPr marL="0" indent="0" algn="just">
              <a:buNone/>
            </a:pPr>
            <a:endParaRPr lang="ru-RU" sz="2000" dirty="0"/>
          </a:p>
          <a:p>
            <a:pPr algn="just">
              <a:buNone/>
            </a:pP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FD3302-8110-79BC-8AAF-B9515FB9B85C}"/>
              </a:ext>
            </a:extLst>
          </p:cNvPr>
          <p:cNvSpPr txBox="1"/>
          <p:nvPr/>
        </p:nvSpPr>
        <p:spPr>
          <a:xfrm>
            <a:off x="190122" y="5769908"/>
            <a:ext cx="116065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Осылайша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E(Rn−1​ )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кеңейту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функциясының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Алғашқы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n−1​ 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блогының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32, 1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2-орындарындағы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биттерден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тұрады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Соңғы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Rn−1​ 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блогының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32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1-орындарындағы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биттерден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тұрады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44A193-DFE7-DD1F-4B3F-5D5E7B2B0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5520" y="2514198"/>
            <a:ext cx="4815744" cy="30744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387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F18D884-BD78-EAE4-F409-45D51585D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246" y="0"/>
            <a:ext cx="10973554" cy="6176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E(R0​)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Есептеу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Берілген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R0=1111 0000 1010 1010 1111 0000 1010 1010 </a:t>
            </a:r>
          </a:p>
          <a:p>
            <a:pPr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Оны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кеңейту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функциясы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битке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ұлғайтамыз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E(R0)=011110 100001 010101 010101 011110 100001 010101 010101</a:t>
            </a: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XOR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операциясы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функциясын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есептеу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E(Rn−1​ )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мәнін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ішкі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 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мәнімен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XOR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операциясынан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өткіземіз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 +E(Rn−1​ )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K1​ 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E(R0 )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𝐾1=000110 110000 001011 101111 111111 000111 000001 110010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𝐸(𝑅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)=011110 100001 010101 010101 011110 100001 010101 010101 </a:t>
            </a: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XOR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операциясын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орындаймыз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1​ +E(R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 )=011000 010001 011110 110010 100110 010100 100100 100111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929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3BF494B-F380-3738-E4BA-D5CB9683B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181"/>
          <a:stretch/>
        </p:blipFill>
        <p:spPr>
          <a:xfrm>
            <a:off x="77463" y="81481"/>
            <a:ext cx="11801725" cy="6599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7994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A06B1-145A-B420-4A70-2B640A758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13FE3FC-D4C8-EC4B-BEE6-21650A382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246" y="0"/>
            <a:ext cx="10973554" cy="651849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блоктарға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Өту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Алынған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нәтижені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топқа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бөлеміз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топта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бит бар).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None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Әрбір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биттік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топ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блоктағы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адреске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айналады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Осы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блоктың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шығу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мәні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битке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дейін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қысқартылады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Яғни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топ × 4 бит = 32 бит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Нәтижені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мынадай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түрде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жазамыз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Kn+E(Rn−1)=B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i​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әрбір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блоктан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алынған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бит.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блоктарды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Әрбір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биттік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блок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битке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өзгереді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)S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)S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)S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)S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)S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)S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)S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Мұнда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</a:t>
            </a:r>
            <a:r>
              <a:rPr lang="en-U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S-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блоктың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шығысы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Әрбір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(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S₁, S₂, ..., S₈)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мәнді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қабылдап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оны 4 битке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айналдырады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БЛОКТАРДЫҢ ҚОЛДАНЫЛУ КЕСТЕСІ ТӨМЕНДЕ КӨРСЕТІЛГЕН.</a:t>
            </a: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309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F6ED0DA0-CBC4-00C1-215E-ED9C55AE4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054" y="697117"/>
            <a:ext cx="5942634" cy="4934187"/>
          </a:xfrm>
        </p:spPr>
      </p:pic>
      <p:pic>
        <p:nvPicPr>
          <p:cNvPr id="2" name="Объект 4">
            <a:extLst>
              <a:ext uri="{FF2B5EF4-FFF2-40B4-BE49-F238E27FC236}">
                <a16:creationId xmlns:a16="http://schemas.microsoft.com/office/drawing/2014/main" id="{6354C2BB-AE46-08C1-C360-72EF88EC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857" y="814858"/>
            <a:ext cx="5561786" cy="485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1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AAAB599-F553-F2FF-76ED-B281B6A9A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384" y="353085"/>
            <a:ext cx="10611416" cy="582387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Жабық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бар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криптографиялық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жүйелердің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танымалы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–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Encryption Standard.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облыс</a:t>
            </a:r>
            <a:r>
              <a:rPr lang="kk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ынд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мемлекеттік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стандарт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статусты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бірінші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болатын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Оны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компаниясының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мамандары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АҚШ-та 1977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іске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қосылды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сақтағанда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түрлі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есептеуіш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арасында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деректерді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тарату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кезінде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пошталық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әртүрлі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жүйелерде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коммерциялық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ақпаратпен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алмасу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кезінде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кең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пайдаланатын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бағдарламалық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аппараттық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жүзеге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асырылатын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Соңғы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уақытта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мемлекеттік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стандарт статусы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болмасада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кеңінен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қолданылады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жабық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бар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шифрларды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оқып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үйренгенде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назар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аударған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жөн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7260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03F24-7B8B-BB44-F9AB-F5375FFCC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480F9C4-B9E1-B662-E060-B0888648E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246" y="0"/>
            <a:ext cx="10973554" cy="649133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блоктағы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мәндерді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анықтау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ережесі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Егер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1​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функциясы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осы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кестеде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берілсе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6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блок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болса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келесі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ережеге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сай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анықталады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Бірінші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соңғы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екілік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binary)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жүйедегі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0-ден 3-ке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дейінгі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ондық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санды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білдіреді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Оны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деп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белгілейміз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Ортадағы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бит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екілік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binary)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жүйедегі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0-ден 15-ке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дейінгі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ондық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санды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білдіреді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Оны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деп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белгілейміз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бағандағы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мәнді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қарастырамыз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биттік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екілік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мәні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Егер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B=011011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болса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Бірінші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соңғы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биттер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"01"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ондық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жол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Ортаңғы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бит: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"1101"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ондық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j=13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баған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13)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Кестеде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(1,13)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ші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ұяшықтағы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екілік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түрде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"0101"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Нәтиже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S1(011011)=0101  </a:t>
            </a:r>
          </a:p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S₁, S₂, ..., S₈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функцияларының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кестелері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k-K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жоғарыда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берілген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77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EBD84-555E-A2A3-EA20-47A84F234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6B9A488-F442-3152-276D-84667BAF2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246" y="0"/>
            <a:ext cx="10973554" cy="6491335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buNone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Бірінші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раунд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сегіз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блоктың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шығысын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аламыз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+E(R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)=011000 010001 011110 111010 100001 100110 010100 </a:t>
            </a:r>
            <a:endParaRPr lang="kk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функциясын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есептеуінің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соңғы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кезеңі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блоктардың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шығысын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қайта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орналастыру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функциясының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соңғы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мәнін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алуға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мүмкіндік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береді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=P(S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)S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)...S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түрлендіру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келесі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кестеде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анықталған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Ол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биттік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шығыс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береді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яғни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енгізілген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32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биттің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биттерін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қайта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реттеу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қалыптастырады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ru-RU" sz="2000" dirty="0"/>
          </a:p>
          <a:p>
            <a:pPr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885898-608B-D8C6-1A68-4D2DF7C56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547" y="3005124"/>
            <a:ext cx="7744906" cy="3581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8821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FB1D4-C341-0EE8-D8D1-1AA917165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F0BD1E6-E544-9D74-9997-4D294FC4F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246" y="0"/>
            <a:ext cx="11742344" cy="649133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None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Сегіз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блоктың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шығысына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сәйкес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S1(B1)S2(B2)S3(B3)S4(B4)S5(B5)S6(B6)S7(B7)S8(B8)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0101 1100 1000 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0010 1011 0101 1001 0111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f=0010 0011 0100 1010 1010 1001 1011 1011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R1=L0+f(R0,K1)=1100 1100 0000 0000 1100 1100 1111 1111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0010 0011 0100 1010 1010 1001 1011 1011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1110 1111 0100 1010 0110 0101 0100 0100</a:t>
            </a:r>
            <a:endParaRPr lang="kk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Келесі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раундта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L2=R1</a:t>
            </a:r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яғни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есептелген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блокты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аламыз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Содан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кейін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R2=L1+f(R1,K2)</a:t>
            </a:r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есептеледі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процесс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раундқа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жалғасады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алтыншы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раундтың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соңында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L16​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R16​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блоктарын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аламыз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Содан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кейін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екі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блоктың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ретін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кері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аударамыз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биттік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блок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аламыз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Соңында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IP⁻¹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соңғы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рұқсат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етілген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перестановкасы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қайта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орналастыруы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орындалады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төмендегі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кестеде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анықталған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5CDE77-60D9-B41C-B5A6-7F5A7CCFB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129" y="4410075"/>
            <a:ext cx="4730440" cy="23526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3607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6BC7A-E497-3FA7-2E42-AA45C1886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04F86878-6556-CEB2-1AE8-C8DE3BD65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59" y="117694"/>
            <a:ext cx="11226297" cy="674030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Яғни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алгоритмнің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шығысы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40-битті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шығыс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блогының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бірінші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ретінде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8-битті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екінші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ретінде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осылайша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25-битке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дейін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соңғы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бит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ретінде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орналастырады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None/>
            </a:pP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Егер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блоктың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барлығын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жоғарыда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сипатталған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әдіспен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өңдесек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16-раундтың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соңында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мыналарды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аламыз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=0100 0011 0100 0010 0011 0010 0011 0100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=0000 1010 0100 1100 1101 1101 1001 0101</a:t>
            </a:r>
            <a:endParaRPr lang="kk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блоктың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орнын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ауыстырамыз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соңғы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түрлендіруді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IP⁻¹)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қолданамыз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=00001010 01001100 11011101 10010101 01000011 01000010 00110010 00110100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=10000101 11101000 00010011 01010100 00001111 00001010 10110100 00000101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buNone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алтылық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hexadecimal)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келесідей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болады:85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E813540F0AB405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= 0123456789ABCDEF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мәнінің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шифрланған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формасы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яғни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C=85E813540F0AB405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Дешифрлау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ашу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шифрлау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процесіне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кері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орындалады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яғни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дәл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сол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қадамдарды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бірақ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қосалқы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кілттерді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кері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ретпен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қолдану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жүзеге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асырылады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99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975AD4-BFDC-7A41-7EA9-2DE12B0F0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ШИФРЛАУ 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EC14FD-D178-CE4C-75FE-35503DDAA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936" y="2091350"/>
            <a:ext cx="6409853" cy="3612333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DES-</a:t>
            </a:r>
            <a:r>
              <a:rPr lang="kk-KZ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ті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ң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жалпы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құрылымы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суреттерде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көрсетілген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Бастапқы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мәліметтердің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әрбір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64-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битты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блоктын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шифрлау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процесін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үш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кезеңге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бөлуге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болады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                                                       </a:t>
            </a:r>
            <a:b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1.Деректер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блогын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дайындау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3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2.«Негізгі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циклдың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» 16 раунды; </a:t>
            </a:r>
            <a:endParaRPr lang="en-US" sz="3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b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kk-KZ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еректер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блогының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соңғы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өңдеуі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 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Бірінші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кезеңде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бастапқы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мәтіннің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64-битты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блогының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бастапқы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орын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ауыстыруы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орындалады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сол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кезде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биттер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белгілі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түрде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қайталана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реттеледі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текст, графическая вставка, рисунок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83AD2D9-5AD4-B6DC-F215-D03E2B7EC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2" r="11239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577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снимок экрана, мультфильм, графическая вставк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8FB0769-1B00-48D1-51E0-3BC2214296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2" b="2027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4B6912-1796-BA7F-9E3A-4103FFD37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ru-RU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АЛГОРИТМІ ҚАЛАЙ ЖҰМЫС ЖАСАЙДЫ?</a:t>
            </a:r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3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AF50B68-76E2-7561-2186-2B974637A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455" r="1" b="1"/>
          <a:stretch/>
        </p:blipFill>
        <p:spPr>
          <a:xfrm>
            <a:off x="577637" y="494261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735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5D27A27-00D2-018A-9662-2A11FA142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74" y="1"/>
            <a:ext cx="11150851" cy="685800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негізіндегі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шифрлау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болып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табылады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яғни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кіріс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шығыс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деректерінің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ұзындығы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64 бит.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Басқаша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айтқанда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максимум 264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түрлендіру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әдісін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шығарады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Әрбір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64 бит​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блок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32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бөлімге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бөлінге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​н: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жақ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жарты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жарты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сегменттеу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тек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белгілі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операцияларда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орындалады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</a:p>
          <a:p>
            <a:pPr marL="0" indent="0" algn="just">
              <a:buNone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ашық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мәтінді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алайық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M=0123456789ABCDEF </a:t>
            </a:r>
          </a:p>
          <a:p>
            <a:pPr marL="0" indent="0" algn="just">
              <a:buNone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Мұнда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-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алтылық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екілік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жүйеде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жазып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64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блок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аламыз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= 0000 0001 0010 0011 0100 0101 0110 0111 1000 1001 1010 1011 1100 1101 1110 1111</a:t>
            </a:r>
          </a:p>
          <a:p>
            <a:pPr marL="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= 0000 0001 0010 0011 0100 0101 0110 0111</a:t>
            </a:r>
          </a:p>
          <a:p>
            <a:pPr marL="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1000 1001 1010 1011 1100 1101 1110 1111</a:t>
            </a:r>
            <a:endParaRPr lang="kk-KZ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осы 64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блокты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басқару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56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кілтті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пайдаланады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Құпия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іс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жүзінде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64 бит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ретінде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сақталады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бірақ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әрбір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 бит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пайдаланылмайды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яғни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алғашқы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8, 16, 24, 32, 40, 48, 56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64 бит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пайдаланылмайды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алтылық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жасайық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133457799BBCDFF1</a:t>
            </a:r>
          </a:p>
          <a:p>
            <a:pPr marL="0" indent="0" algn="just">
              <a:buNone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оның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екілік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түрін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аламыз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(1 - 0001, 3 - 0011.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т.б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әрбір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сегіз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бит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топқа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жазылады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Осылайша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топтың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соңғы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пайдаланылмайды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</a:p>
          <a:p>
            <a:pPr marL="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00010011 00110100 01010111 01111001 10011011 10111100 11011111 11110001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31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4D6B5-FC69-DD64-FEE5-E4DFBA62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21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64-биттік </a:t>
            </a:r>
            <a:r>
              <a:rPr lang="ru-RU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кілт</a:t>
            </a:r>
            <a:r>
              <a:rPr lang="ru-RU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алдымен</a:t>
            </a:r>
            <a:r>
              <a:rPr lang="ru-RU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PC-1 </a:t>
            </a:r>
            <a:r>
              <a:rPr lang="ru-RU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кестесіне</a:t>
            </a:r>
            <a:r>
              <a:rPr lang="ru-RU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сәйкес</a:t>
            </a:r>
            <a:r>
              <a:rPr lang="ru-RU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түрлендіріледі</a:t>
            </a:r>
            <a:br>
              <a:rPr lang="ru-RU" b="0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</a:br>
            <a:endParaRPr lang="ru-RU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C91B14-F365-2422-BA66-A4C011F48D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6820" y="1536779"/>
            <a:ext cx="5611734" cy="489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959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CC95B-D974-4C40-9AAD-8F6530B47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811FA70-BC2B-6710-912E-022DDCCA3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74" y="1"/>
            <a:ext cx="11150851" cy="685800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Кестедегі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бірінші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элемент 57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болғандықтан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бастапқы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кілттің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57-ші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K+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кілтінің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1-ші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битіне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өзгереді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Сол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сияқты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бастапқы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кілттің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49-шы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кілттің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2-ші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битіне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түрленеді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kk-K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астапқы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кілттің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4-ші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кілттің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соңғы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битіне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түрлендіріледі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кілтке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бастапқы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кілттің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56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ғана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енетінін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ескеріңіз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ал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жоғарыдағы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кестеде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барлығы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56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жазба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бар.</a:t>
            </a:r>
          </a:p>
          <a:p>
            <a:pPr marL="0" indent="0" algn="just">
              <a:buNone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бастапқы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00010011 00110100 01010111 01111001 10011011 10111100 11011111 11110001</a:t>
            </a:r>
          </a:p>
          <a:p>
            <a:pPr marL="0" indent="0" algn="just">
              <a:buNone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56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биттік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аламыз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K+ = 1111000 0110011 0010101 0101111 0101010 1011001 1001111 0001111</a:t>
            </a:r>
          </a:p>
          <a:p>
            <a:pPr marL="0" indent="0" algn="just">
              <a:buNone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Содан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кейін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бұл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кілтті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жақ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бөліктерге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бөлеміз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C0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әрбір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жартысы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цифрдан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тұрады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Мысалы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жаңа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кілт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мынаны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аламыз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C0 = 1111000 0110011 0010101 0101111</a:t>
            </a:r>
          </a:p>
          <a:p>
            <a:pPr marL="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 = 0101010 1011001 1001111 0001111  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C0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бірдей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анықтамасы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үшін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енді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блокты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жасаймыз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1&lt;=n&lt;=16,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Әрбір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жұбы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алдыңғы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Cn-1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және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Dn-1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жұбының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мәндерін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жылжыту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арқылы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жасалады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жылжыту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мәні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әр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түрлі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келесі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суретте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көрсетілген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17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ECE97727-BED3-7A1A-D97A-B3D3E3062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14324" y="113468"/>
            <a:ext cx="10992691" cy="30107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BE7F71-8756-1DFA-8472-95384A8AC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" y="3429000"/>
            <a:ext cx="10992690" cy="32229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4171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2054</Words>
  <Application>Microsoft Office PowerPoint</Application>
  <PresentationFormat>Широкоэкранный</PresentationFormat>
  <Paragraphs>131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Open Sans</vt:lpstr>
      <vt:lpstr>Times New Roman</vt:lpstr>
      <vt:lpstr>Тема Office</vt:lpstr>
      <vt:lpstr>DES ШИФРЛАУ АЛГОРИТМІ</vt:lpstr>
      <vt:lpstr>Презентация PowerPoint</vt:lpstr>
      <vt:lpstr>ШИФРЛАУ </vt:lpstr>
      <vt:lpstr>DES АЛГОРИТМІ ҚАЛАЙ ЖҰМЫС ЖАСАЙДЫ?</vt:lpstr>
      <vt:lpstr>Презентация PowerPoint</vt:lpstr>
      <vt:lpstr>Презентация PowerPoint</vt:lpstr>
      <vt:lpstr>Бұл 64-биттік кілт алдымен PC-1 кестесіне сәйкес түрлендіріледі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Рахат</dc:creator>
  <cp:lastModifiedBy>Рахат</cp:lastModifiedBy>
  <cp:revision>27</cp:revision>
  <dcterms:created xsi:type="dcterms:W3CDTF">2024-11-14T09:53:23Z</dcterms:created>
  <dcterms:modified xsi:type="dcterms:W3CDTF">2025-03-18T00:31:03Z</dcterms:modified>
</cp:coreProperties>
</file>